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75" d="100"/>
          <a:sy n="75" d="100"/>
        </p:scale>
        <p:origin x="2504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jgalliano/Desktop/Project-2_sba/Char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jgalliano/Desktop/Project-2_sba/Char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jgalliano/Desktop/Project-2_sba/Char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jgalliano/Desktop/Project-2_sba/Char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jgalliano/Desktop/Project-2_sba/Char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800" dirty="0"/>
              <a:t>Total </a:t>
            </a:r>
            <a:r>
              <a:rPr lang="en-US" sz="800" dirty="0" err="1"/>
              <a:t>Fundings</a:t>
            </a:r>
            <a:endParaRPr lang="en-US" sz="800" dirty="0"/>
          </a:p>
          <a:p>
            <a:pPr>
              <a:defRPr/>
            </a:pPr>
            <a:r>
              <a:rPr lang="en-US" sz="800" dirty="0"/>
              <a:t> (during last 3.3 </a:t>
            </a:r>
            <a:r>
              <a:rPr lang="en-US" sz="800" dirty="0" err="1"/>
              <a:t>yrs</a:t>
            </a:r>
            <a:r>
              <a:rPr lang="en-US" sz="800" dirty="0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Sheet3!$B$1</c:f>
              <c:strCache>
                <c:ptCount val="1"/>
                <c:pt idx="0">
                  <c:v>Total Fundings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Sheet3!$A$2:$A$11</c:f>
              <c:strCache>
                <c:ptCount val="10"/>
                <c:pt idx="0">
                  <c:v>Wells Fargo Bank, National Association</c:v>
                </c:pt>
                <c:pt idx="1">
                  <c:v>Live Oak Banking Company</c:v>
                </c:pt>
                <c:pt idx="2">
                  <c:v>JPMorgan Chase Bank, National Association</c:v>
                </c:pt>
                <c:pt idx="3">
                  <c:v>The Huntington National Bank</c:v>
                </c:pt>
                <c:pt idx="4">
                  <c:v>U.S. Bank National Association</c:v>
                </c:pt>
                <c:pt idx="5">
                  <c:v>Byline Bank</c:v>
                </c:pt>
                <c:pt idx="6">
                  <c:v>Celtic Bank Corporation</c:v>
                </c:pt>
                <c:pt idx="7">
                  <c:v>Newtek Small Business Finance, Inc.</c:v>
                </c:pt>
                <c:pt idx="8">
                  <c:v>Bank of Hope</c:v>
                </c:pt>
                <c:pt idx="9">
                  <c:v>Compass Bank</c:v>
                </c:pt>
              </c:strCache>
            </c:strRef>
          </c:cat>
          <c:val>
            <c:numRef>
              <c:f>Sheet3!$B$2:$B$11</c:f>
              <c:numCache>
                <c:formatCode>_(* #,##0_);_(* \(#,##0\);_(* "-"??_);_(@_)</c:formatCode>
                <c:ptCount val="10"/>
                <c:pt idx="0">
                  <c:v>6148193326</c:v>
                </c:pt>
                <c:pt idx="1">
                  <c:v>4668337276</c:v>
                </c:pt>
                <c:pt idx="2">
                  <c:v>2586664609</c:v>
                </c:pt>
                <c:pt idx="3">
                  <c:v>2512775419</c:v>
                </c:pt>
                <c:pt idx="4">
                  <c:v>1969692454</c:v>
                </c:pt>
                <c:pt idx="5">
                  <c:v>1498833910</c:v>
                </c:pt>
                <c:pt idx="6">
                  <c:v>1409048020</c:v>
                </c:pt>
                <c:pt idx="7">
                  <c:v>1328322700</c:v>
                </c:pt>
                <c:pt idx="8">
                  <c:v>1109526400</c:v>
                </c:pt>
                <c:pt idx="9">
                  <c:v>1066252258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DB-F34B-8725-82C77E8F8DC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18663488"/>
        <c:axId val="518750432"/>
      </c:barChart>
      <c:catAx>
        <c:axId val="518663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750432"/>
        <c:crosses val="autoZero"/>
        <c:auto val="1"/>
        <c:lblAlgn val="ctr"/>
        <c:lblOffset val="100"/>
        <c:noMultiLvlLbl val="0"/>
      </c:catAx>
      <c:valAx>
        <c:axId val="518750432"/>
        <c:scaling>
          <c:orientation val="minMax"/>
        </c:scaling>
        <c:delete val="1"/>
        <c:axPos val="l"/>
        <c:numFmt formatCode="_(* #,##0_);_(* \(#,##0\);_(* &quot;-&quot;??_);_(@_)" sourceLinked="1"/>
        <c:majorTickMark val="none"/>
        <c:minorTickMark val="none"/>
        <c:tickLblPos val="nextTo"/>
        <c:crossAx val="51866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Charge-Off</a:t>
            </a:r>
          </a:p>
          <a:p>
            <a:pPr>
              <a:defRPr/>
            </a:pPr>
            <a:r>
              <a:rPr lang="en-US"/>
              <a:t>(During Last 3.3 Yrs)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Sheet3!$A$42:$A$51</c:f>
              <c:strCache>
                <c:ptCount val="10"/>
                <c:pt idx="0">
                  <c:v>Celtic Bank Corporation</c:v>
                </c:pt>
                <c:pt idx="1">
                  <c:v>Wells Fargo Bank, National Association</c:v>
                </c:pt>
                <c:pt idx="2">
                  <c:v>Stearns Bank National Association</c:v>
                </c:pt>
                <c:pt idx="3">
                  <c:v>JPMorgan Chase Bank, National Association</c:v>
                </c:pt>
                <c:pt idx="4">
                  <c:v>The Huntington National Bank</c:v>
                </c:pt>
                <c:pt idx="5">
                  <c:v>SunTrust Bank</c:v>
                </c:pt>
                <c:pt idx="6">
                  <c:v>Independence Bank</c:v>
                </c:pt>
                <c:pt idx="7">
                  <c:v>First Home Bank</c:v>
                </c:pt>
                <c:pt idx="8">
                  <c:v>U.S. Bank National Association</c:v>
                </c:pt>
                <c:pt idx="9">
                  <c:v>Compass Bank</c:v>
                </c:pt>
              </c:strCache>
            </c:strRef>
          </c:cat>
          <c:val>
            <c:numRef>
              <c:f>Sheet3!$B$42:$B$51</c:f>
              <c:numCache>
                <c:formatCode>_(* #,##0.00_);_(* \(#,##0.00\);_(* "-"??_);_(@_)</c:formatCode>
                <c:ptCount val="10"/>
                <c:pt idx="0">
                  <c:v>19994159</c:v>
                </c:pt>
                <c:pt idx="1">
                  <c:v>12366470</c:v>
                </c:pt>
                <c:pt idx="2">
                  <c:v>8421812</c:v>
                </c:pt>
                <c:pt idx="3">
                  <c:v>6858664</c:v>
                </c:pt>
                <c:pt idx="4">
                  <c:v>4475085</c:v>
                </c:pt>
                <c:pt idx="5">
                  <c:v>4222509</c:v>
                </c:pt>
                <c:pt idx="6">
                  <c:v>3932759</c:v>
                </c:pt>
                <c:pt idx="7">
                  <c:v>3730024</c:v>
                </c:pt>
                <c:pt idx="8">
                  <c:v>3545461</c:v>
                </c:pt>
                <c:pt idx="9">
                  <c:v>3072518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C7-C745-98DB-5A694BAE46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666617520"/>
        <c:axId val="764502416"/>
      </c:barChart>
      <c:catAx>
        <c:axId val="666617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4502416"/>
        <c:crosses val="autoZero"/>
        <c:auto val="1"/>
        <c:lblAlgn val="ctr"/>
        <c:lblOffset val="100"/>
        <c:noMultiLvlLbl val="0"/>
      </c:catAx>
      <c:valAx>
        <c:axId val="764502416"/>
        <c:scaling>
          <c:orientation val="minMax"/>
        </c:scaling>
        <c:delete val="1"/>
        <c:axPos val="l"/>
        <c:numFmt formatCode="_(* #,##0.00_);_(* \(#,##0.00\);_(* &quot;-&quot;??_);_(@_)" sourceLinked="1"/>
        <c:majorTickMark val="none"/>
        <c:minorTickMark val="none"/>
        <c:tickLblPos val="nextTo"/>
        <c:crossAx val="666617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Loans</a:t>
            </a:r>
            <a:r>
              <a:rPr lang="en-US" baseline="0"/>
              <a:t> Funded </a:t>
            </a:r>
          </a:p>
          <a:p>
            <a:pPr>
              <a:defRPr/>
            </a:pPr>
            <a:r>
              <a:rPr lang="en-US" baseline="0"/>
              <a:t>(2015-2017)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Sheet3!$A$66</c:f>
              <c:strCache>
                <c:ptCount val="1"/>
                <c:pt idx="0">
                  <c:v>Wells Fargo Bank, National Association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val>
            <c:numRef>
              <c:f>Sheet3!$B$66:$D$66</c:f>
              <c:numCache>
                <c:formatCode>_(* #,##0.00_);_(* \(#,##0.00\);_(* "-"??_);_(@_)</c:formatCode>
                <c:ptCount val="3"/>
                <c:pt idx="0">
                  <c:v>1753844441</c:v>
                </c:pt>
                <c:pt idx="1">
                  <c:v>1977035235</c:v>
                </c:pt>
                <c:pt idx="2">
                  <c:v>1767258350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14-6040-8222-049015A388EE}"/>
            </c:ext>
          </c:extLst>
        </c:ser>
        <c:ser>
          <c:idx val="1"/>
          <c:order val="1"/>
          <c:tx>
            <c:strRef>
              <c:f>Sheet3!$A$67</c:f>
              <c:strCache>
                <c:ptCount val="1"/>
                <c:pt idx="0">
                  <c:v>Live Oak Banking Company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/>
              </a:solidFill>
              <a:ln>
                <a:noFill/>
              </a:ln>
              <a:effectLst/>
            </c:spPr>
          </c:marker>
          <c:val>
            <c:numRef>
              <c:f>Sheet3!$B$67:$D$67</c:f>
              <c:numCache>
                <c:formatCode>_(* #,##0.00_);_(* \(#,##0.00\);_(* "-"??_);_(@_)</c:formatCode>
                <c:ptCount val="3"/>
                <c:pt idx="0">
                  <c:v>1085680100</c:v>
                </c:pt>
                <c:pt idx="1">
                  <c:v>1374514342</c:v>
                </c:pt>
                <c:pt idx="2">
                  <c:v>1419657734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14-6040-8222-049015A388EE}"/>
            </c:ext>
          </c:extLst>
        </c:ser>
        <c:ser>
          <c:idx val="2"/>
          <c:order val="2"/>
          <c:tx>
            <c:strRef>
              <c:f>Sheet3!$A$68</c:f>
              <c:strCache>
                <c:ptCount val="1"/>
                <c:pt idx="0">
                  <c:v>JPMorgan Chase Bank, National Association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val>
            <c:numRef>
              <c:f>Sheet3!$B$68:$D$68</c:f>
              <c:numCache>
                <c:formatCode>_(* #,##0.00_);_(* \(#,##0.00\);_(* "-"??_);_(@_)</c:formatCode>
                <c:ptCount val="3"/>
                <c:pt idx="0">
                  <c:v>718914700</c:v>
                </c:pt>
                <c:pt idx="1">
                  <c:v>799574063</c:v>
                </c:pt>
                <c:pt idx="2">
                  <c:v>745232146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14-6040-8222-049015A388EE}"/>
            </c:ext>
          </c:extLst>
        </c:ser>
        <c:ser>
          <c:idx val="3"/>
          <c:order val="3"/>
          <c:tx>
            <c:strRef>
              <c:f>Sheet3!$A$69</c:f>
              <c:strCache>
                <c:ptCount val="1"/>
                <c:pt idx="0">
                  <c:v>The Huntington National Bank</c:v>
                </c:pt>
              </c:strCache>
            </c:strRef>
          </c:tx>
          <c:spPr>
            <a:ln w="317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4"/>
              </a:solidFill>
              <a:ln>
                <a:noFill/>
              </a:ln>
              <a:effectLst/>
            </c:spPr>
          </c:marker>
          <c:val>
            <c:numRef>
              <c:f>Sheet3!$B$69:$D$69</c:f>
              <c:numCache>
                <c:formatCode>_(* #,##0.00_);_(* \(#,##0.00\);_(* "-"??_);_(@_)</c:formatCode>
                <c:ptCount val="3"/>
                <c:pt idx="0">
                  <c:v>614628800</c:v>
                </c:pt>
                <c:pt idx="1">
                  <c:v>645522150</c:v>
                </c:pt>
                <c:pt idx="2">
                  <c:v>802677139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C14-6040-8222-049015A388EE}"/>
            </c:ext>
          </c:extLst>
        </c:ser>
        <c:ser>
          <c:idx val="4"/>
          <c:order val="4"/>
          <c:tx>
            <c:strRef>
              <c:f>Sheet3!$A$70</c:f>
              <c:strCache>
                <c:ptCount val="1"/>
                <c:pt idx="0">
                  <c:v>U.S. Bank National Association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5"/>
              </a:solidFill>
              <a:ln>
                <a:noFill/>
              </a:ln>
              <a:effectLst/>
            </c:spPr>
          </c:marker>
          <c:val>
            <c:numRef>
              <c:f>Sheet3!$B$70:$D$70</c:f>
              <c:numCache>
                <c:formatCode>_(* #,##0.00_);_(* \(#,##0.00\);_(* "-"??_);_(@_)</c:formatCode>
                <c:ptCount val="3"/>
                <c:pt idx="0">
                  <c:v>430697800</c:v>
                </c:pt>
                <c:pt idx="1">
                  <c:v>845066404</c:v>
                </c:pt>
                <c:pt idx="2">
                  <c:v>514619250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C14-6040-8222-049015A388EE}"/>
            </c:ext>
          </c:extLst>
        </c:ser>
        <c:ser>
          <c:idx val="5"/>
          <c:order val="5"/>
          <c:tx>
            <c:strRef>
              <c:f>Sheet3!$A$71</c:f>
              <c:strCache>
                <c:ptCount val="1"/>
                <c:pt idx="0">
                  <c:v>Byline Bank</c:v>
                </c:pt>
              </c:strCache>
            </c:strRef>
          </c:tx>
          <c:spPr>
            <a:ln w="317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6"/>
              </a:solidFill>
              <a:ln>
                <a:noFill/>
              </a:ln>
              <a:effectLst/>
            </c:spPr>
          </c:marker>
          <c:val>
            <c:numRef>
              <c:f>Sheet3!$B$71:$D$71</c:f>
              <c:numCache>
                <c:formatCode>_(* #,##0.00_);_(* \(#,##0.00\);_(* "-"??_);_(@_)</c:formatCode>
                <c:ptCount val="3"/>
                <c:pt idx="0">
                  <c:v>336257100</c:v>
                </c:pt>
                <c:pt idx="1">
                  <c:v>476521232</c:v>
                </c:pt>
                <c:pt idx="2">
                  <c:v>402987578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CC14-6040-8222-049015A388EE}"/>
            </c:ext>
          </c:extLst>
        </c:ser>
        <c:ser>
          <c:idx val="6"/>
          <c:order val="6"/>
          <c:tx>
            <c:strRef>
              <c:f>Sheet3!$A$72</c:f>
              <c:strCache>
                <c:ptCount val="1"/>
                <c:pt idx="0">
                  <c:v>Celtic Bank Corporation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val>
            <c:numRef>
              <c:f>Sheet3!$B$72:$D$72</c:f>
              <c:numCache>
                <c:formatCode>_(* #,##0.00_);_(* \(#,##0.00\);_(* "-"??_);_(@_)</c:formatCode>
                <c:ptCount val="3"/>
                <c:pt idx="0">
                  <c:v>322612900</c:v>
                </c:pt>
                <c:pt idx="1">
                  <c:v>396601400</c:v>
                </c:pt>
                <c:pt idx="2">
                  <c:v>488634320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CC14-6040-8222-049015A388EE}"/>
            </c:ext>
          </c:extLst>
        </c:ser>
        <c:ser>
          <c:idx val="7"/>
          <c:order val="7"/>
          <c:tx>
            <c:strRef>
              <c:f>Sheet3!$A$73</c:f>
              <c:strCache>
                <c:ptCount val="1"/>
                <c:pt idx="0">
                  <c:v>Newtek Small Business Finance, Inc.</c:v>
                </c:pt>
              </c:strCache>
            </c:strRef>
          </c:tx>
          <c:spPr>
            <a:ln w="317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marker>
          <c:val>
            <c:numRef>
              <c:f>Sheet3!$B$73:$D$73</c:f>
              <c:numCache>
                <c:formatCode>_(* #,##0.00_);_(* \(#,##0.00\);_(* "-"??_);_(@_)</c:formatCode>
                <c:ptCount val="3"/>
                <c:pt idx="0">
                  <c:v>242055600</c:v>
                </c:pt>
                <c:pt idx="1">
                  <c:v>398717100</c:v>
                </c:pt>
                <c:pt idx="2">
                  <c:v>412872700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CC14-6040-8222-049015A388EE}"/>
            </c:ext>
          </c:extLst>
        </c:ser>
        <c:ser>
          <c:idx val="8"/>
          <c:order val="8"/>
          <c:tx>
            <c:strRef>
              <c:f>Sheet3!$A$74</c:f>
              <c:strCache>
                <c:ptCount val="1"/>
                <c:pt idx="0">
                  <c:v>Bank of Hope</c:v>
                </c:pt>
              </c:strCache>
            </c:strRef>
          </c:tx>
          <c:spPr>
            <a:ln w="317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</c:marker>
          <c:val>
            <c:numRef>
              <c:f>Sheet3!$B$74:$D$74</c:f>
              <c:numCache>
                <c:formatCode>_(* #,##0.00_);_(* \(#,##0.00\);_(* "-"??_);_(@_)</c:formatCode>
                <c:ptCount val="3"/>
                <c:pt idx="0">
                  <c:v>339346600</c:v>
                </c:pt>
                <c:pt idx="1">
                  <c:v>321628800</c:v>
                </c:pt>
                <c:pt idx="2">
                  <c:v>264124100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CC14-6040-8222-049015A388EE}"/>
            </c:ext>
          </c:extLst>
        </c:ser>
        <c:ser>
          <c:idx val="9"/>
          <c:order val="9"/>
          <c:tx>
            <c:strRef>
              <c:f>Sheet3!$A$75</c:f>
              <c:strCache>
                <c:ptCount val="1"/>
                <c:pt idx="0">
                  <c:v>Compass Bank</c:v>
                </c:pt>
              </c:strCache>
            </c:strRef>
          </c:tx>
          <c:spPr>
            <a:ln w="3175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</c:marker>
          <c:val>
            <c:numRef>
              <c:f>Sheet3!$B$75:$D$75</c:f>
              <c:numCache>
                <c:formatCode>_(* #,##0.00_);_(* \(#,##0.00\);_(* "-"??_);_(@_)</c:formatCode>
                <c:ptCount val="3"/>
                <c:pt idx="0">
                  <c:v>263609958</c:v>
                </c:pt>
                <c:pt idx="1">
                  <c:v>311611300</c:v>
                </c:pt>
                <c:pt idx="2">
                  <c:v>317777000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CC14-6040-8222-049015A388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541263"/>
        <c:axId val="525700751"/>
      </c:lineChart>
      <c:catAx>
        <c:axId val="5215412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5700751"/>
        <c:crosses val="autoZero"/>
        <c:auto val="1"/>
        <c:lblAlgn val="ctr"/>
        <c:lblOffset val="100"/>
        <c:noMultiLvlLbl val="0"/>
      </c:catAx>
      <c:valAx>
        <c:axId val="525700751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extTo"/>
        <c:crossAx val="5215412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Transactions</a:t>
            </a:r>
          </a:p>
          <a:p>
            <a:pPr>
              <a:defRPr/>
            </a:pPr>
            <a:r>
              <a:rPr lang="en-US" dirty="0"/>
              <a:t>(3.3</a:t>
            </a:r>
            <a:r>
              <a:rPr lang="en-US" baseline="0" dirty="0"/>
              <a:t> </a:t>
            </a:r>
            <a:r>
              <a:rPr lang="en-US" baseline="0" dirty="0" err="1"/>
              <a:t>yrs</a:t>
            </a:r>
            <a:r>
              <a:rPr lang="en-US" baseline="0" dirty="0"/>
              <a:t>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Sheet3!$A$77</c:f>
              <c:strCache>
                <c:ptCount val="1"/>
                <c:pt idx="0">
                  <c:v>Lending Banks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Sheet3!$B$77:$D$77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F9-2F49-AA21-D77E5206F4D4}"/>
            </c:ext>
          </c:extLst>
        </c:ser>
        <c:ser>
          <c:idx val="1"/>
          <c:order val="1"/>
          <c:tx>
            <c:strRef>
              <c:f>Sheet3!$A$78</c:f>
              <c:strCache>
                <c:ptCount val="1"/>
                <c:pt idx="0">
                  <c:v>Wells Fargo Bank, National Association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Sheet3!$B$78:$D$78</c:f>
              <c:numCache>
                <c:formatCode>General</c:formatCode>
                <c:ptCount val="3"/>
                <c:pt idx="0">
                  <c:v>6724</c:v>
                </c:pt>
                <c:pt idx="1">
                  <c:v>8737</c:v>
                </c:pt>
                <c:pt idx="2">
                  <c:v>5446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5F9-2F49-AA21-D77E5206F4D4}"/>
            </c:ext>
          </c:extLst>
        </c:ser>
        <c:ser>
          <c:idx val="2"/>
          <c:order val="2"/>
          <c:tx>
            <c:strRef>
              <c:f>Sheet3!$A$79</c:f>
              <c:strCache>
                <c:ptCount val="1"/>
                <c:pt idx="0">
                  <c:v>Live Oak Banking Company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Sheet3!$B$79:$D$79</c:f>
              <c:numCache>
                <c:formatCode>General</c:formatCode>
                <c:ptCount val="3"/>
                <c:pt idx="0">
                  <c:v>892</c:v>
                </c:pt>
                <c:pt idx="1">
                  <c:v>1075</c:v>
                </c:pt>
                <c:pt idx="2">
                  <c:v>1055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5F9-2F49-AA21-D77E5206F4D4}"/>
            </c:ext>
          </c:extLst>
        </c:ser>
        <c:ser>
          <c:idx val="3"/>
          <c:order val="3"/>
          <c:tx>
            <c:strRef>
              <c:f>Sheet3!$A$80</c:f>
              <c:strCache>
                <c:ptCount val="1"/>
                <c:pt idx="0">
                  <c:v>JPMorgan Chase Bank, National Association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val>
            <c:numRef>
              <c:f>Sheet3!$B$80:$D$80</c:f>
              <c:numCache>
                <c:formatCode>General</c:formatCode>
                <c:ptCount val="3"/>
                <c:pt idx="0">
                  <c:v>3757</c:v>
                </c:pt>
                <c:pt idx="1">
                  <c:v>3330</c:v>
                </c:pt>
                <c:pt idx="2">
                  <c:v>3298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5F9-2F49-AA21-D77E5206F4D4}"/>
            </c:ext>
          </c:extLst>
        </c:ser>
        <c:ser>
          <c:idx val="4"/>
          <c:order val="4"/>
          <c:tx>
            <c:strRef>
              <c:f>Sheet3!$A$81</c:f>
              <c:strCache>
                <c:ptCount val="1"/>
                <c:pt idx="0">
                  <c:v>The Huntington National Bank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val>
            <c:numRef>
              <c:f>Sheet3!$B$81:$D$81</c:f>
              <c:numCache>
                <c:formatCode>General</c:formatCode>
                <c:ptCount val="3"/>
                <c:pt idx="0">
                  <c:v>3842</c:v>
                </c:pt>
                <c:pt idx="1">
                  <c:v>3902</c:v>
                </c:pt>
                <c:pt idx="2">
                  <c:v>4065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5F9-2F49-AA21-D77E5206F4D4}"/>
            </c:ext>
          </c:extLst>
        </c:ser>
        <c:ser>
          <c:idx val="5"/>
          <c:order val="5"/>
          <c:tx>
            <c:strRef>
              <c:f>Sheet3!$A$82</c:f>
              <c:strCache>
                <c:ptCount val="1"/>
                <c:pt idx="0">
                  <c:v>U.S. Bank National Association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val>
            <c:numRef>
              <c:f>Sheet3!$B$82:$D$82</c:f>
              <c:numCache>
                <c:formatCode>General</c:formatCode>
                <c:ptCount val="3"/>
                <c:pt idx="0">
                  <c:v>3251</c:v>
                </c:pt>
                <c:pt idx="1">
                  <c:v>3285</c:v>
                </c:pt>
                <c:pt idx="2">
                  <c:v>2090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5F9-2F49-AA21-D77E5206F4D4}"/>
            </c:ext>
          </c:extLst>
        </c:ser>
        <c:ser>
          <c:idx val="6"/>
          <c:order val="6"/>
          <c:tx>
            <c:strRef>
              <c:f>Sheet3!$A$83</c:f>
              <c:strCache>
                <c:ptCount val="1"/>
                <c:pt idx="0">
                  <c:v>Byline Bank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val>
            <c:numRef>
              <c:f>Sheet3!$B$83:$D$83</c:f>
              <c:numCache>
                <c:formatCode>General</c:formatCode>
                <c:ptCount val="3"/>
                <c:pt idx="0">
                  <c:v>360</c:v>
                </c:pt>
                <c:pt idx="1">
                  <c:v>426</c:v>
                </c:pt>
                <c:pt idx="2">
                  <c:v>360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5F9-2F49-AA21-D77E5206F4D4}"/>
            </c:ext>
          </c:extLst>
        </c:ser>
        <c:ser>
          <c:idx val="7"/>
          <c:order val="7"/>
          <c:tx>
            <c:strRef>
              <c:f>Sheet3!$A$84</c:f>
              <c:strCache>
                <c:ptCount val="1"/>
                <c:pt idx="0">
                  <c:v>Celtic Bank Corporation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val>
            <c:numRef>
              <c:f>Sheet3!$B$84:$D$84</c:f>
              <c:numCache>
                <c:formatCode>General</c:formatCode>
                <c:ptCount val="3"/>
                <c:pt idx="0">
                  <c:v>1152</c:v>
                </c:pt>
                <c:pt idx="1">
                  <c:v>1399</c:v>
                </c:pt>
                <c:pt idx="2">
                  <c:v>1417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85F9-2F49-AA21-D77E5206F4D4}"/>
            </c:ext>
          </c:extLst>
        </c:ser>
        <c:ser>
          <c:idx val="8"/>
          <c:order val="8"/>
          <c:tx>
            <c:strRef>
              <c:f>Sheet3!$A$85</c:f>
              <c:strCache>
                <c:ptCount val="1"/>
                <c:pt idx="0">
                  <c:v>Newtek Small Business Finance, Inc.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val>
            <c:numRef>
              <c:f>Sheet3!$B$85:$D$85</c:f>
              <c:numCache>
                <c:formatCode>General</c:formatCode>
                <c:ptCount val="3"/>
                <c:pt idx="0">
                  <c:v>264</c:v>
                </c:pt>
                <c:pt idx="1">
                  <c:v>517</c:v>
                </c:pt>
                <c:pt idx="2">
                  <c:v>525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85F9-2F49-AA21-D77E5206F4D4}"/>
            </c:ext>
          </c:extLst>
        </c:ser>
        <c:ser>
          <c:idx val="9"/>
          <c:order val="9"/>
          <c:tx>
            <c:strRef>
              <c:f>Sheet3!$A$86</c:f>
              <c:strCache>
                <c:ptCount val="1"/>
                <c:pt idx="0">
                  <c:v>Bank of Hope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val>
            <c:numRef>
              <c:f>Sheet3!$B$86:$D$86</c:f>
              <c:numCache>
                <c:formatCode>General</c:formatCode>
                <c:ptCount val="3"/>
                <c:pt idx="0">
                  <c:v>548</c:v>
                </c:pt>
                <c:pt idx="1">
                  <c:v>472</c:v>
                </c:pt>
                <c:pt idx="2">
                  <c:v>406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85F9-2F49-AA21-D77E5206F4D4}"/>
            </c:ext>
          </c:extLst>
        </c:ser>
        <c:ser>
          <c:idx val="10"/>
          <c:order val="10"/>
          <c:tx>
            <c:strRef>
              <c:f>Sheet3!$A$87</c:f>
              <c:strCache>
                <c:ptCount val="1"/>
                <c:pt idx="0">
                  <c:v>Compass Bank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60000"/>
                </a:schemeClr>
              </a:solidFill>
              <a:ln w="9525">
                <a:solidFill>
                  <a:schemeClr val="accent5">
                    <a:lumMod val="60000"/>
                  </a:schemeClr>
                </a:solidFill>
              </a:ln>
              <a:effectLst/>
            </c:spPr>
          </c:marker>
          <c:val>
            <c:numRef>
              <c:f>Sheet3!$B$87:$D$87</c:f>
              <c:numCache>
                <c:formatCode>General</c:formatCode>
                <c:ptCount val="3"/>
                <c:pt idx="0">
                  <c:v>1280</c:v>
                </c:pt>
                <c:pt idx="1">
                  <c:v>1801</c:v>
                </c:pt>
                <c:pt idx="2">
                  <c:v>1602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85F9-2F49-AA21-D77E5206F4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1895471"/>
        <c:axId val="571897167"/>
      </c:lineChart>
      <c:catAx>
        <c:axId val="571895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897167"/>
        <c:crosses val="autoZero"/>
        <c:auto val="1"/>
        <c:lblAlgn val="ctr"/>
        <c:lblOffset val="100"/>
        <c:noMultiLvlLbl val="0"/>
      </c:catAx>
      <c:valAx>
        <c:axId val="5718971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8954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Sheet5!$B$1</c:f>
              <c:strCache>
                <c:ptCount val="1"/>
                <c:pt idx="0">
                  <c:v>SumCOAmount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006-824A-A110-52E82B6E64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006-824A-A110-52E82B6E64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006-824A-A110-52E82B6E64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006-824A-A110-52E82B6E64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006-824A-A110-52E82B6E64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006-824A-A110-52E82B6E64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006-824A-A110-52E82B6E6403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006-824A-A110-52E82B6E6403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006-824A-A110-52E82B6E6403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006-824A-A110-52E82B6E640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Sheet5!$A$2:$A$11</c:f>
              <c:strCache>
                <c:ptCount val="10"/>
                <c:pt idx="0">
                  <c:v>Limited-Service Restaurants</c:v>
                </c:pt>
                <c:pt idx="1">
                  <c:v>Full-Service Restaurants</c:v>
                </c:pt>
                <c:pt idx="2">
                  <c:v>Computer Systems Design Services</c:v>
                </c:pt>
                <c:pt idx="3">
                  <c:v>Computer and Office Machine Repair and Maintenance</c:v>
                </c:pt>
                <c:pt idx="4">
                  <c:v>Home Health Care Services</c:v>
                </c:pt>
                <c:pt idx="5">
                  <c:v>Offices of Dentists</c:v>
                </c:pt>
                <c:pt idx="6">
                  <c:v>General Freight Trucking, Long Distance, Truckload</c:v>
                </c:pt>
                <c:pt idx="7">
                  <c:v>General Automotive Repair</c:v>
                </c:pt>
                <c:pt idx="8">
                  <c:v>Beauty Salons</c:v>
                </c:pt>
                <c:pt idx="9">
                  <c:v>Residential Remodelers</c:v>
                </c:pt>
              </c:strCache>
            </c:strRef>
          </c:cat>
          <c:val>
            <c:numRef>
              <c:f>Sheet5!$B$2:$B$11</c:f>
              <c:numCache>
                <c:formatCode>_(* #,##0_);_(* \(#,##0\);_(* "-"??_);_(@_)</c:formatCode>
                <c:ptCount val="10"/>
                <c:pt idx="0">
                  <c:v>8747151</c:v>
                </c:pt>
                <c:pt idx="1">
                  <c:v>7994638</c:v>
                </c:pt>
                <c:pt idx="2">
                  <c:v>3245770</c:v>
                </c:pt>
                <c:pt idx="3">
                  <c:v>3211579</c:v>
                </c:pt>
                <c:pt idx="4">
                  <c:v>2893867</c:v>
                </c:pt>
                <c:pt idx="5">
                  <c:v>2830613</c:v>
                </c:pt>
                <c:pt idx="6">
                  <c:v>2668124</c:v>
                </c:pt>
                <c:pt idx="7">
                  <c:v>2309605</c:v>
                </c:pt>
                <c:pt idx="8">
                  <c:v>2260747</c:v>
                </c:pt>
                <c:pt idx="9">
                  <c:v>1824584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F006-824A-A110-52E82B6E640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Approvals per State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Sheet5!$B$15</c:f>
              <c:strCache>
                <c:ptCount val="1"/>
                <c:pt idx="0">
                  <c:v>GrossApproval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Sheet5!$A$16:$A$25</c:f>
              <c:strCache>
                <c:ptCount val="10"/>
                <c:pt idx="0">
                  <c:v>CA</c:v>
                </c:pt>
                <c:pt idx="1">
                  <c:v>TX</c:v>
                </c:pt>
                <c:pt idx="2">
                  <c:v>FL</c:v>
                </c:pt>
                <c:pt idx="3">
                  <c:v>GA</c:v>
                </c:pt>
                <c:pt idx="4">
                  <c:v>NY</c:v>
                </c:pt>
                <c:pt idx="5">
                  <c:v>OH</c:v>
                </c:pt>
                <c:pt idx="6">
                  <c:v>IL</c:v>
                </c:pt>
                <c:pt idx="7">
                  <c:v>WA</c:v>
                </c:pt>
                <c:pt idx="8">
                  <c:v>NJ</c:v>
                </c:pt>
                <c:pt idx="9">
                  <c:v>MI</c:v>
                </c:pt>
              </c:strCache>
            </c:strRef>
          </c:cat>
          <c:val>
            <c:numRef>
              <c:f>Sheet5!$B$16:$B$25</c:f>
              <c:numCache>
                <c:formatCode>_(* #,##0_);_(* \(#,##0\);_(* "-"??_);_(@_)</c:formatCode>
                <c:ptCount val="10"/>
                <c:pt idx="0">
                  <c:v>13981545294</c:v>
                </c:pt>
                <c:pt idx="1">
                  <c:v>8422896931</c:v>
                </c:pt>
                <c:pt idx="2">
                  <c:v>5257561806</c:v>
                </c:pt>
                <c:pt idx="3">
                  <c:v>4294621108</c:v>
                </c:pt>
                <c:pt idx="4">
                  <c:v>3645579009</c:v>
                </c:pt>
                <c:pt idx="5">
                  <c:v>2995614007</c:v>
                </c:pt>
                <c:pt idx="6">
                  <c:v>2751405076</c:v>
                </c:pt>
                <c:pt idx="7">
                  <c:v>2552718251</c:v>
                </c:pt>
                <c:pt idx="8">
                  <c:v>2533838663</c:v>
                </c:pt>
                <c:pt idx="9">
                  <c:v>2413981911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60-9841-A1E5-E5F5F53BEB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9551711"/>
        <c:axId val="519892015"/>
      </c:barChart>
      <c:lineChart>
        <c:grouping val="standard"/>
        <c:varyColors val="0"/>
        <c:ser>
          <c:idx val="1"/>
          <c:order val="1"/>
          <c:tx>
            <c:strRef>
              <c:f>Sheet5!$C$15</c:f>
              <c:strCache>
                <c:ptCount val="1"/>
                <c:pt idx="0">
                  <c:v>CountApproval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Sheet5!$A$16:$A$25</c:f>
              <c:strCache>
                <c:ptCount val="10"/>
                <c:pt idx="0">
                  <c:v>CA</c:v>
                </c:pt>
                <c:pt idx="1">
                  <c:v>TX</c:v>
                </c:pt>
                <c:pt idx="2">
                  <c:v>FL</c:v>
                </c:pt>
                <c:pt idx="3">
                  <c:v>GA</c:v>
                </c:pt>
                <c:pt idx="4">
                  <c:v>NY</c:v>
                </c:pt>
                <c:pt idx="5">
                  <c:v>OH</c:v>
                </c:pt>
                <c:pt idx="6">
                  <c:v>IL</c:v>
                </c:pt>
                <c:pt idx="7">
                  <c:v>WA</c:v>
                </c:pt>
                <c:pt idx="8">
                  <c:v>NJ</c:v>
                </c:pt>
                <c:pt idx="9">
                  <c:v>MI</c:v>
                </c:pt>
              </c:strCache>
            </c:strRef>
          </c:cat>
          <c:val>
            <c:numRef>
              <c:f>Sheet5!$C$16:$C$25</c:f>
              <c:numCache>
                <c:formatCode>_(* #,##0_);_(* \(#,##0\);_(* "-"??_);_(@_)</c:formatCode>
                <c:ptCount val="10"/>
                <c:pt idx="0">
                  <c:v>28034</c:v>
                </c:pt>
                <c:pt idx="1">
                  <c:v>16790</c:v>
                </c:pt>
                <c:pt idx="2">
                  <c:v>11395</c:v>
                </c:pt>
                <c:pt idx="3">
                  <c:v>6088</c:v>
                </c:pt>
                <c:pt idx="4">
                  <c:v>14141</c:v>
                </c:pt>
                <c:pt idx="5">
                  <c:v>11787</c:v>
                </c:pt>
                <c:pt idx="6">
                  <c:v>6552</c:v>
                </c:pt>
                <c:pt idx="7">
                  <c:v>5453</c:v>
                </c:pt>
                <c:pt idx="8">
                  <c:v>6489</c:v>
                </c:pt>
                <c:pt idx="9">
                  <c:v>8422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260-9841-A1E5-E5F5F53BEB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9923935"/>
        <c:axId val="519922223"/>
      </c:lineChart>
      <c:catAx>
        <c:axId val="519551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892015"/>
        <c:crosses val="autoZero"/>
        <c:auto val="1"/>
        <c:lblAlgn val="ctr"/>
        <c:lblOffset val="100"/>
        <c:noMultiLvlLbl val="0"/>
      </c:catAx>
      <c:valAx>
        <c:axId val="519892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551711"/>
        <c:crosses val="autoZero"/>
        <c:crossBetween val="between"/>
      </c:valAx>
      <c:valAx>
        <c:axId val="519922223"/>
        <c:scaling>
          <c:orientation val="minMax"/>
        </c:scaling>
        <c:delete val="0"/>
        <c:axPos val="r"/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923935"/>
        <c:crosses val="max"/>
        <c:crossBetween val="between"/>
      </c:valAx>
      <c:catAx>
        <c:axId val="51992393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922223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6F708-45CC-6145-943C-BA988B3DB9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D697C-CE8C-AD48-B7B3-3500935F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FAF51-F9DB-FB42-9EAC-DC1AB9E65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D67AA-90BB-8E40-9344-CBCE5EB51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C5E11-9D38-1646-A573-C340A586E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2058-E5E5-FB4A-AC0A-9EB7B3228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06CE2E-0125-DD46-BE68-499BD7C33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AA8DD-9882-3F44-AE30-0215DB33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A92C0-6525-CB4C-9903-DF82C058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D50C-CDD1-5A4F-82D2-579900955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74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4A5DDB-DD83-174B-9D3E-7649ECFC46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23448-8A9C-CC4C-97D3-18A8DB2A7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1660-1952-864E-96F2-2C2541688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06605-D4D2-1F4A-959E-12321076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1EAF5-076C-5045-9904-D2C6A978B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6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52ED8-A498-E64F-8974-ADBD1F4B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8C3DF-D84B-BC43-B1B3-BDF343768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99394-CCD2-EC42-98EA-CE55BDFE4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7D59E-36A1-3F40-99C1-F0A4D297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0E84D-C45E-E44A-B5B5-F9CB2A69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62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CADC-E17D-AB48-B843-B971E4B7F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AB887-4641-3441-95C0-A5C312965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83CC2-8952-F841-9505-ED0E4E124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5347C-3BCD-CD4B-B94F-A59DE8FD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6E3DB-C2FD-624F-8004-B45490A1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23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2091-579B-2A48-85A2-2AF51972B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1377A-6323-5144-B191-B9C407E944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8AA3A-D3C1-234F-94B2-DCDA009B6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EE071-4C6E-CC4E-A029-C3E6471C7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44758-A90B-9147-9860-F0A4F199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43B97-D2AC-E743-94BB-99BA9649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78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9D48-0272-F241-B5E1-15653BE2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F485F-494F-D943-8B3A-233588AF2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249632-F117-2442-964F-27E8CC762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E5975F-624B-3D4B-84B0-95D065D062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62310-3475-444B-AC96-281C782D2B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8D486E-61D1-D542-8285-98104142F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5F2B38-3DBD-FD46-B402-532B5DAE3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70C308-BCFC-4A4A-8E43-0EBCE57F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83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0F0C-26FD-6541-B422-B26E7E8A4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32A036-177A-684E-B2E8-D311A76A7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95CDF-0CB5-9740-AE01-54FDBC30C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EBA735-FF1C-BC4A-97AB-4BCBD2B4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03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7B12C2-F977-F341-9B29-7F63FC9E9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5884A-FF48-B44D-80E5-80AFF73F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58E2E8-F985-1B49-9CF3-3EF07DAE9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6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8B869-B66F-D640-B878-16B502B95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BDFB6-7255-FB47-95AE-152F0CF97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6303A-C010-8D43-BA06-715638F74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89409-3A4E-FA42-843B-81F5F7DB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4CD4B-104B-EC4D-BBB9-689876A9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C9008-D3E8-C446-B528-2C5853FC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88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B06D8-8E40-2D45-8388-58ECB1CD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F83679-9FB2-2D41-AFD4-98051ABA8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29213-0220-7E44-8BD9-BA8DF9E63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7BD9B-5446-704A-96F6-A360B086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FE312-17FC-0C41-B737-FE8460B7F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F9006-DC90-444A-9F1D-0B08FDA3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0A520F-1612-164C-9135-768BB05C4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97271-6BCB-624A-9B98-3B6B19D19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654A-70C4-9B4E-BF75-1423D8CDC9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35FD9-8A0A-6A4C-A543-0DD8CA713496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76133-4F35-1546-9D68-4E380170A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21FEB-99FD-9744-930A-4C9ACF57A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3A8A7-40E2-CA40-9242-043B99EF61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3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062BEF-150E-BD42-87E6-4A1897E52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2342" r="22335" b="7567"/>
          <a:stretch/>
        </p:blipFill>
        <p:spPr>
          <a:xfrm>
            <a:off x="0" y="0"/>
            <a:ext cx="12192000" cy="7145675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197B540-9E4E-C343-9D90-5E896D605E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6994372"/>
              </p:ext>
            </p:extLst>
          </p:nvPr>
        </p:nvGraphicFramePr>
        <p:xfrm>
          <a:off x="6267236" y="3133613"/>
          <a:ext cx="5383658" cy="3431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780276C-28C3-E948-AF2D-4BA33BCD81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8467118"/>
              </p:ext>
            </p:extLst>
          </p:nvPr>
        </p:nvGraphicFramePr>
        <p:xfrm>
          <a:off x="61645" y="4119936"/>
          <a:ext cx="5880671" cy="2661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65106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69DDEE-0437-8A49-8219-3F1D865B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2342" r="22335" b="7567"/>
          <a:stretch/>
        </p:blipFill>
        <p:spPr>
          <a:xfrm>
            <a:off x="0" y="0"/>
            <a:ext cx="12192000" cy="7145675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5B3213F-56EF-C246-93FA-826666A6E2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7912084"/>
              </p:ext>
            </p:extLst>
          </p:nvPr>
        </p:nvGraphicFramePr>
        <p:xfrm>
          <a:off x="5128055" y="2928552"/>
          <a:ext cx="6697362" cy="4102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10969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69DDEE-0437-8A49-8219-3F1D865B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2342" r="22335" b="7567"/>
          <a:stretch/>
        </p:blipFill>
        <p:spPr>
          <a:xfrm>
            <a:off x="0" y="0"/>
            <a:ext cx="12192000" cy="7145675"/>
          </a:xfrm>
          <a:prstGeom prst="rect">
            <a:avLst/>
          </a:pr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5123A43-2F7D-3841-B2B1-AE7E84A8F7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0952244"/>
              </p:ext>
            </p:extLst>
          </p:nvPr>
        </p:nvGraphicFramePr>
        <p:xfrm>
          <a:off x="5053914" y="2891481"/>
          <a:ext cx="6833286" cy="4254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13319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69DDEE-0437-8A49-8219-3F1D865B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2342" r="22335" b="7567"/>
          <a:stretch/>
        </p:blipFill>
        <p:spPr>
          <a:xfrm>
            <a:off x="0" y="0"/>
            <a:ext cx="12192000" cy="7145675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D0454E7-3BAA-904F-906B-0A91AB404A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6805164"/>
              </p:ext>
            </p:extLst>
          </p:nvPr>
        </p:nvGraphicFramePr>
        <p:xfrm>
          <a:off x="316465" y="2911119"/>
          <a:ext cx="11553802" cy="4234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9084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69DDEE-0437-8A49-8219-3F1D865B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4" t="2342" r="22335" b="7567"/>
          <a:stretch/>
        </p:blipFill>
        <p:spPr>
          <a:xfrm>
            <a:off x="0" y="0"/>
            <a:ext cx="12192000" cy="7145675"/>
          </a:xfrm>
          <a:prstGeom prst="rect">
            <a:avLst/>
          </a:pr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DE16A08-9265-4A49-A389-2BD7713C4D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4424635"/>
              </p:ext>
            </p:extLst>
          </p:nvPr>
        </p:nvGraphicFramePr>
        <p:xfrm>
          <a:off x="372533" y="2980267"/>
          <a:ext cx="11497734" cy="3877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83515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31</Words>
  <Application>Microsoft Macintosh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Galliano</dc:creator>
  <cp:lastModifiedBy>Francisco Galliano</cp:lastModifiedBy>
  <cp:revision>3</cp:revision>
  <dcterms:created xsi:type="dcterms:W3CDTF">2018-06-09T14:12:16Z</dcterms:created>
  <dcterms:modified xsi:type="dcterms:W3CDTF">2018-06-09T17:12:39Z</dcterms:modified>
</cp:coreProperties>
</file>

<file path=docProps/thumbnail.jpeg>
</file>